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6" r:id="rId1"/>
  </p:sldMasterIdLst>
  <p:notesMasterIdLst>
    <p:notesMasterId r:id="rId22"/>
  </p:notesMasterIdLst>
  <p:sldIdLst>
    <p:sldId id="256" r:id="rId2"/>
    <p:sldId id="264" r:id="rId3"/>
    <p:sldId id="285" r:id="rId4"/>
    <p:sldId id="296" r:id="rId5"/>
    <p:sldId id="265" r:id="rId6"/>
    <p:sldId id="278" r:id="rId7"/>
    <p:sldId id="292" r:id="rId8"/>
    <p:sldId id="279" r:id="rId9"/>
    <p:sldId id="293" r:id="rId10"/>
    <p:sldId id="281" r:id="rId11"/>
    <p:sldId id="286" r:id="rId12"/>
    <p:sldId id="287" r:id="rId13"/>
    <p:sldId id="288" r:id="rId14"/>
    <p:sldId id="289" r:id="rId15"/>
    <p:sldId id="290" r:id="rId16"/>
    <p:sldId id="291" r:id="rId17"/>
    <p:sldId id="282" r:id="rId18"/>
    <p:sldId id="294" r:id="rId19"/>
    <p:sldId id="295" r:id="rId20"/>
    <p:sldId id="283" r:id="rId21"/>
  </p:sldIdLst>
  <p:sldSz cx="9144000" cy="6858000" type="screen4x3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250" autoAdjust="0"/>
    <p:restoredTop sz="82526" autoAdjust="0"/>
  </p:normalViewPr>
  <p:slideViewPr>
    <p:cSldViewPr>
      <p:cViewPr varScale="1">
        <p:scale>
          <a:sx n="56" d="100"/>
          <a:sy n="56" d="100"/>
        </p:scale>
        <p:origin x="1494" y="6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hdphoto1.wdp>
</file>

<file path=ppt/media/image1.png>
</file>

<file path=ppt/media/image2.png>
</file>

<file path=ppt/media/image3.png>
</file>

<file path=ppt/media/image4.jpe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8A923E-1E3F-41E8-BFE8-73436F77EE84}" type="datetimeFigureOut">
              <a:rPr lang="pt-BR" smtClean="0"/>
              <a:t>05/07/2023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857250"/>
            <a:ext cx="30861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AD79D8-5DA3-43C3-B91C-C068F1F53C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622644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teste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AD79D8-5DA3-43C3-B91C-C068F1F53CB7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865246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AD79D8-5DA3-43C3-B91C-C068F1F53CB7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641746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AD79D8-5DA3-43C3-B91C-C068F1F53CB7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521738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AD79D8-5DA3-43C3-B91C-C068F1F53CB7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225264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AD79D8-5DA3-43C3-B91C-C068F1F53CB7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507525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Sugestão – instale uma VM com </a:t>
            </a:r>
            <a:r>
              <a:rPr lang="pt-BR" dirty="0" err="1"/>
              <a:t>linux</a:t>
            </a:r>
            <a:endParaRPr lang="pt-BR" dirty="0"/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AD79D8-5DA3-43C3-B91C-C068F1F53CB7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472200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Sugestão – instale uma VM com </a:t>
            </a:r>
            <a:r>
              <a:rPr lang="pt-BR" dirty="0" err="1"/>
              <a:t>linux</a:t>
            </a:r>
            <a:endParaRPr lang="pt-BR" dirty="0"/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AD79D8-5DA3-43C3-B91C-C068F1F53CB7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51420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Sugestão – instale uma VM com </a:t>
            </a:r>
            <a:r>
              <a:rPr lang="pt-BR" dirty="0" err="1"/>
              <a:t>linux</a:t>
            </a:r>
            <a:endParaRPr lang="pt-BR" dirty="0"/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AD79D8-5DA3-43C3-B91C-C068F1F53CB7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460075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AD79D8-5DA3-43C3-B91C-C068F1F53CB7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433741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AD79D8-5DA3-43C3-B91C-C068F1F53CB7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954810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AD79D8-5DA3-43C3-B91C-C068F1F53CB7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372995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AD79D8-5DA3-43C3-B91C-C068F1F53CB7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564608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AD79D8-5DA3-43C3-B91C-C068F1F53CB7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158338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8466" y="-8468"/>
            <a:ext cx="9169804" cy="6874935"/>
            <a:chOff x="-8466" y="-8468"/>
            <a:chExt cx="9169804" cy="6874935"/>
          </a:xfrm>
        </p:grpSpPr>
        <p:cxnSp>
          <p:nvCxnSpPr>
            <p:cNvPr id="17" name="Straight Connector 16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Freeform 18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19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20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21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22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Freeform 23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24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Freeform 27"/>
            <p:cNvSpPr/>
            <p:nvPr/>
          </p:nvSpPr>
          <p:spPr>
            <a:xfrm>
              <a:off x="-8466" y="-8468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595" y="2404534"/>
            <a:ext cx="5826719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595" y="4050834"/>
            <a:ext cx="5826719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7/5/2023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933442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4470400"/>
            <a:ext cx="6347714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7/5/2023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524917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01074" y="3632200"/>
            <a:ext cx="541980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470400"/>
            <a:ext cx="6347715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7/5/2023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pt-BR" smtClean="0"/>
              <a:t>‹nº›</a:t>
            </a:fld>
            <a:endParaRPr lang="pt-BR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868842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1931988"/>
            <a:ext cx="6347715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7/5/2023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264786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7/5/2023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pt-BR" smtClean="0"/>
              <a:t>‹nº›</a:t>
            </a:fld>
            <a:endParaRPr lang="pt-BR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966747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848" y="609600"/>
            <a:ext cx="6341465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7/5/2023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892921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7/5/2023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13239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7312" y="609600"/>
            <a:ext cx="978812" cy="5251451"/>
          </a:xfrm>
        </p:spPr>
        <p:txBody>
          <a:bodyPr vert="eaVert" anchor="ctr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599" y="609600"/>
            <a:ext cx="5195026" cy="5251451"/>
          </a:xfrm>
        </p:spPr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7/5/2023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917283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707390" y="974852"/>
            <a:ext cx="7729219" cy="10712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08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7/5/2023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969432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7/5/2023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923097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2700868"/>
            <a:ext cx="6347715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7/5/2023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0069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1320800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160589"/>
            <a:ext cx="3088109" cy="388077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9204" y="2160590"/>
            <a:ext cx="3088110" cy="388077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7/5/2023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700744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</p:spPr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99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66640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66640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7/5/2023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273086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4" cy="1320800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7/5/2023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68264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7/5/2023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369651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1498604"/>
            <a:ext cx="2790182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1275" y="514925"/>
            <a:ext cx="3386037" cy="5526437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2777069"/>
            <a:ext cx="2790182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7/5/2023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026519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4800600"/>
            <a:ext cx="634771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" y="609600"/>
            <a:ext cx="6347714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5367338"/>
            <a:ext cx="6347714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7/5/2023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84623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8467" y="-8468"/>
            <a:ext cx="9169805" cy="6874935"/>
            <a:chOff x="-8467" y="-8468"/>
            <a:chExt cx="9169805" cy="6874935"/>
          </a:xfrm>
        </p:grpSpPr>
        <p:sp>
          <p:nvSpPr>
            <p:cNvPr id="7" name="Freeform 6"/>
            <p:cNvSpPr/>
            <p:nvPr/>
          </p:nvSpPr>
          <p:spPr>
            <a:xfrm>
              <a:off x="-8467" y="4013200"/>
              <a:ext cx="457200" cy="2853267"/>
            </a:xfrm>
            <a:custGeom>
              <a:avLst/>
              <a:gdLst/>
              <a:ahLst/>
              <a:cxnLst/>
              <a:rect l="l" t="t" r="r" b="b"/>
              <a:pathLst>
                <a:path w="457200" h="2853267">
                  <a:moveTo>
                    <a:pt x="0" y="0"/>
                  </a:moveTo>
                  <a:lnTo>
                    <a:pt x="457200" y="2853267"/>
                  </a:lnTo>
                  <a:lnTo>
                    <a:pt x="0" y="2844800"/>
                  </a:lnTo>
                  <a:cubicBezTo>
                    <a:pt x="2822" y="1905000"/>
                    <a:pt x="5645" y="965200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8" name="Straight Connector 7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Freeform 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1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1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14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15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590"/>
            <a:ext cx="6347714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7/5/2023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6F15528-21DE-4FAA-801E-634DDDAF4B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741396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  <p:sldLayoutId id="2147483679" r:id="rId13"/>
    <p:sldLayoutId id="2147483680" r:id="rId14"/>
    <p:sldLayoutId id="2147483681" r:id="rId15"/>
    <p:sldLayoutId id="2147483682" r:id="rId16"/>
    <p:sldLayoutId id="214748368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Marker/>
                    </a14:imgEffect>
                  </a14:imgLayer>
                </a14:imgProps>
              </a:ext>
            </a:extLst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707390" y="2949955"/>
            <a:ext cx="4093209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pt-BR" sz="1800" spc="-5" dirty="0">
                <a:solidFill>
                  <a:srgbClr val="FFFFFF"/>
                </a:solidFill>
                <a:latin typeface="Century Gothic"/>
                <a:cs typeface="Century Gothic"/>
              </a:rPr>
              <a:t>Professor:</a:t>
            </a:r>
            <a:r>
              <a:rPr lang="pt-BR" sz="1800" spc="-20" dirty="0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lang="pt-BR" sz="1800" spc="-5" dirty="0">
                <a:solidFill>
                  <a:srgbClr val="FFFFFF"/>
                </a:solidFill>
                <a:latin typeface="Century Gothic"/>
                <a:cs typeface="Century Gothic"/>
              </a:rPr>
              <a:t>Gustavo Garcia de Amo</a:t>
            </a:r>
          </a:p>
        </p:txBody>
      </p:sp>
      <p:sp>
        <p:nvSpPr>
          <p:cNvPr id="11" name="object 2">
            <a:extLst>
              <a:ext uri="{FF2B5EF4-FFF2-40B4-BE49-F238E27FC236}">
                <a16:creationId xmlns:a16="http://schemas.microsoft.com/office/drawing/2014/main" id="{C5B7CDE1-63C1-4E67-9B08-451055B8B125}"/>
              </a:ext>
            </a:extLst>
          </p:cNvPr>
          <p:cNvSpPr txBox="1"/>
          <p:nvPr/>
        </p:nvSpPr>
        <p:spPr>
          <a:xfrm>
            <a:off x="620395" y="2209800"/>
            <a:ext cx="7903210" cy="573234"/>
          </a:xfrm>
          <a:prstGeom prst="rect">
            <a:avLst/>
          </a:prstGeom>
        </p:spPr>
        <p:txBody>
          <a:bodyPr vert="horz" wrap="square" lIns="0" tIns="72390" rIns="0" bIns="0" rtlCol="0">
            <a:spAutoFit/>
          </a:bodyPr>
          <a:lstStyle/>
          <a:p>
            <a:pPr marL="12700" marR="5080">
              <a:lnSpc>
                <a:spcPts val="3910"/>
              </a:lnSpc>
              <a:spcBef>
                <a:spcPts val="570"/>
              </a:spcBef>
            </a:pPr>
            <a:r>
              <a:rPr lang="pt-BR" sz="3600" b="1" spc="-5" dirty="0" smtClean="0">
                <a:solidFill>
                  <a:srgbClr val="FFFFFF"/>
                </a:solidFill>
                <a:latin typeface="Century Gothic"/>
                <a:cs typeface="Century Gothic"/>
              </a:rPr>
              <a:t>Protocolos e Modelos de Camadas</a:t>
            </a:r>
            <a:endParaRPr lang="pt-BR" sz="3600" b="1" spc="-5" dirty="0">
              <a:solidFill>
                <a:srgbClr val="FFFFFF"/>
              </a:solidFill>
              <a:latin typeface="Century Gothic"/>
              <a:cs typeface="Century Gothic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2341" y="474882"/>
            <a:ext cx="549338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pt-BR" sz="4000" spc="-5" dirty="0"/>
              <a:t>Camada Física</a:t>
            </a:r>
            <a:endParaRPr sz="4000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9A5F769C-2AE4-404C-8144-5E17187BA02D}"/>
              </a:ext>
            </a:extLst>
          </p:cNvPr>
          <p:cNvSpPr txBox="1"/>
          <p:nvPr/>
        </p:nvSpPr>
        <p:spPr>
          <a:xfrm>
            <a:off x="228600" y="1120139"/>
            <a:ext cx="84582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3600" b="0" i="0" u="none" strike="noStrike" baseline="0" dirty="0">
                <a:latin typeface="+mj-lt"/>
              </a:rPr>
              <a:t>A camada física é responsável pela gerência física da conexão, dessa maneira, ela determina a quantidade de pinos existentes dentro um conector, por exemplo, um Rj45, e realiza a padronização dessa conexão, de tal maneira que chega a indicar e determinar a finalidade de cada um dos pinos existentes nos conectores.</a:t>
            </a:r>
          </a:p>
        </p:txBody>
      </p:sp>
    </p:spTree>
    <p:extLst>
      <p:ext uri="{BB962C8B-B14F-4D97-AF65-F5344CB8AC3E}">
        <p14:creationId xmlns:p14="http://schemas.microsoft.com/office/powerpoint/2010/main" val="2365260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2341" y="474882"/>
            <a:ext cx="549338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pt-BR" sz="4000" spc="-5" dirty="0"/>
              <a:t>Camada Enlace</a:t>
            </a:r>
            <a:endParaRPr sz="4000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9A5F769C-2AE4-404C-8144-5E17187BA02D}"/>
              </a:ext>
            </a:extLst>
          </p:cNvPr>
          <p:cNvSpPr txBox="1"/>
          <p:nvPr/>
        </p:nvSpPr>
        <p:spPr>
          <a:xfrm>
            <a:off x="228600" y="1120139"/>
            <a:ext cx="8458200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4000" b="0" i="0" u="none" strike="noStrike" baseline="0" dirty="0">
                <a:latin typeface="PalatinoLinotype-Roman"/>
              </a:rPr>
              <a:t>A função da camada de enlace é transformar um canal de comunicação bruto, ou seja, o canal oferecido pela camada física em um ambiente seguro e estável, sem nenhum tipo de erro para realizar a transmissão dos dados.</a:t>
            </a:r>
            <a:endParaRPr lang="pt-BR" sz="4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05656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2341" y="474882"/>
            <a:ext cx="549338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pt-BR" sz="4000" spc="-5" dirty="0"/>
              <a:t>Camada Rede</a:t>
            </a:r>
            <a:endParaRPr sz="4000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9A5F769C-2AE4-404C-8144-5E17187BA02D}"/>
              </a:ext>
            </a:extLst>
          </p:cNvPr>
          <p:cNvSpPr txBox="1"/>
          <p:nvPr/>
        </p:nvSpPr>
        <p:spPr>
          <a:xfrm>
            <a:off x="228600" y="1120139"/>
            <a:ext cx="8458200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2800" b="0" i="0" u="none" strike="noStrike" baseline="0" dirty="0">
                <a:latin typeface="PalatinoLinotype-Roman"/>
              </a:rPr>
              <a:t>Em resumo, é na camada de rede que o pacote irá definir o caminho que ele irá seguir dentro da rede. Como esta camada é responsável por indicar o caminho, ela também deve realizar o controle de congestionamento desses caminhos, para evitar que muitos pacotes fiquem na espera para serem processados, onde esta espera pode vir a acontecer na saída, chegada ou no trânsito, pois, como sabemos, muitas vezes, para alcançar o seu destino final, um determinado pacote pode passar por N equipamentos de rede.</a:t>
            </a:r>
            <a:endParaRPr lang="pt-BR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37889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2341" y="474882"/>
            <a:ext cx="549338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pt-BR" sz="4000" spc="-5" dirty="0"/>
              <a:t>Camada Transporte</a:t>
            </a:r>
            <a:endParaRPr sz="4000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9A5F769C-2AE4-404C-8144-5E17187BA02D}"/>
              </a:ext>
            </a:extLst>
          </p:cNvPr>
          <p:cNvSpPr txBox="1"/>
          <p:nvPr/>
        </p:nvSpPr>
        <p:spPr>
          <a:xfrm>
            <a:off x="228600" y="1120139"/>
            <a:ext cx="845820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3600" b="0" i="0" u="none" strike="noStrike" baseline="0" dirty="0">
                <a:latin typeface="PalatinoLinotype-Roman"/>
              </a:rPr>
              <a:t>A camada de transporte tem por principal funcionalidade receber as informações geradas pela camada superior, fragmentá-las em pequenas unidades quando necessário e realizar o encaminhamento destas unidades, garantindo que todos os fragmentos cheguem ao seu destino de maneira íntegra e correta.</a:t>
            </a:r>
            <a:endParaRPr lang="pt-BR" sz="3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78797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2341" y="474882"/>
            <a:ext cx="549338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pt-BR" sz="4000" spc="-5" dirty="0"/>
              <a:t>Camada Sessão</a:t>
            </a:r>
            <a:endParaRPr sz="4000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9A5F769C-2AE4-404C-8144-5E17187BA02D}"/>
              </a:ext>
            </a:extLst>
          </p:cNvPr>
          <p:cNvSpPr txBox="1"/>
          <p:nvPr/>
        </p:nvSpPr>
        <p:spPr>
          <a:xfrm>
            <a:off x="242341" y="1524000"/>
            <a:ext cx="84582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3200" b="0" i="0" u="none" strike="noStrike" baseline="0" dirty="0">
                <a:latin typeface="+mj-lt"/>
              </a:rPr>
              <a:t>Esta camada vem permitir o estabelecimento de sessões entres diferentes </a:t>
            </a:r>
            <a:r>
              <a:rPr lang="pt-BR" sz="3200" b="0" i="1" u="none" strike="noStrike" baseline="0" dirty="0">
                <a:latin typeface="+mj-lt"/>
              </a:rPr>
              <a:t>hosts </a:t>
            </a:r>
            <a:r>
              <a:rPr lang="pt-BR" sz="3200" b="0" i="0" u="none" strike="noStrike" baseline="0" dirty="0">
                <a:latin typeface="+mj-lt"/>
              </a:rPr>
              <a:t>dentro da rede. </a:t>
            </a:r>
          </a:p>
          <a:p>
            <a:pPr algn="just"/>
            <a:endParaRPr lang="pt-BR" sz="3200" dirty="0">
              <a:latin typeface="+mj-lt"/>
            </a:endParaRPr>
          </a:p>
          <a:p>
            <a:pPr algn="just"/>
            <a:r>
              <a:rPr lang="pt-BR" sz="3200" b="0" i="0" u="none" strike="noStrike" baseline="0" dirty="0">
                <a:latin typeface="+mj-lt"/>
              </a:rPr>
              <a:t>Dentro dessas sessões é onde realiza-se o controle de diálogo (mantendo o controle de quem deve transmitir em cada momento), a sincronização que realiza a verificação e análise periódica do meio de comunicação com a intenção de minimizar os erros</a:t>
            </a:r>
            <a:endParaRPr lang="pt-BR" sz="3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86346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2341" y="474882"/>
            <a:ext cx="7834859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pt-BR" sz="4000" spc="-5" dirty="0"/>
              <a:t>Camada Apresentação</a:t>
            </a:r>
            <a:endParaRPr sz="4000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9A5F769C-2AE4-404C-8144-5E17187BA02D}"/>
              </a:ext>
            </a:extLst>
          </p:cNvPr>
          <p:cNvSpPr txBox="1"/>
          <p:nvPr/>
        </p:nvSpPr>
        <p:spPr>
          <a:xfrm>
            <a:off x="228600" y="1120139"/>
            <a:ext cx="8458200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2800" b="0" i="0" u="none" strike="noStrike" baseline="0" dirty="0">
                <a:latin typeface="PalatinoLinotype-Roman"/>
              </a:rPr>
              <a:t>Nesta camada é realizada a padronização da forma como os dados serão  transmitidos, ou seja, ela é responsável por determinar a forma ou linguagem com que as informações serão transmitidas e recebidas, para que todos os ativos envolvidos nesta comunicação possam realizar a interpretação dos dados e assim acabar por realizar o encaminhamento da informação correta e, consequentemente, realizar a transcrição da informação que está de maneira abstrata para uma</a:t>
            </a:r>
          </a:p>
          <a:p>
            <a:pPr algn="just"/>
            <a:r>
              <a:rPr lang="pt-BR" sz="2800" b="0" i="0" u="none" strike="noStrike" baseline="0" dirty="0">
                <a:latin typeface="PalatinoLinotype-Roman"/>
              </a:rPr>
              <a:t>informação legível novamente.</a:t>
            </a:r>
            <a:endParaRPr lang="pt-BR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31576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2341" y="474882"/>
            <a:ext cx="7834859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pt-BR" sz="4000" spc="-5" dirty="0"/>
              <a:t>Camada Aplicação</a:t>
            </a:r>
            <a:endParaRPr sz="4000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9A5F769C-2AE4-404C-8144-5E17187BA02D}"/>
              </a:ext>
            </a:extLst>
          </p:cNvPr>
          <p:cNvSpPr txBox="1"/>
          <p:nvPr/>
        </p:nvSpPr>
        <p:spPr>
          <a:xfrm>
            <a:off x="238593" y="1524000"/>
            <a:ext cx="8458200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2800" b="0" i="0" u="none" strike="noStrike" baseline="0" dirty="0">
                <a:latin typeface="PalatinoLinotype-Roman"/>
              </a:rPr>
              <a:t>A camada de aplicação realiza a interação entre o usuário e o serviço que o mesmo deseja utilizar, é ele que realizará o tratamento da informação e o encaminhamento da solicitação a quem é de direito. Um exemplo muito simples destes protocolos é o HTTP (</a:t>
            </a:r>
            <a:r>
              <a:rPr lang="pt-BR" sz="2800" b="0" i="1" u="none" strike="noStrike" baseline="0" dirty="0" err="1">
                <a:latin typeface="PalatinoLinotype-Italic"/>
              </a:rPr>
              <a:t>Hyper</a:t>
            </a:r>
            <a:r>
              <a:rPr lang="pt-BR" sz="2800" b="0" i="1" u="none" strike="noStrike" baseline="0" dirty="0">
                <a:latin typeface="PalatinoLinotype-Italic"/>
              </a:rPr>
              <a:t> </a:t>
            </a:r>
            <a:r>
              <a:rPr lang="pt-BR" sz="2800" b="0" i="1" u="none" strike="noStrike" baseline="0" dirty="0" err="1">
                <a:latin typeface="PalatinoLinotype-Italic"/>
              </a:rPr>
              <a:t>Text</a:t>
            </a:r>
            <a:r>
              <a:rPr lang="pt-BR" sz="2800" b="0" i="1" u="none" strike="noStrike" baseline="0" dirty="0">
                <a:latin typeface="PalatinoLinotype-Italic"/>
              </a:rPr>
              <a:t> </a:t>
            </a:r>
            <a:r>
              <a:rPr lang="pt-BR" sz="2800" b="0" i="1" u="none" strike="noStrike" baseline="0" dirty="0" err="1">
                <a:latin typeface="PalatinoLinotype-Italic"/>
              </a:rPr>
              <a:t>Transfer</a:t>
            </a:r>
            <a:r>
              <a:rPr lang="pt-BR" sz="2800" b="0" i="1" u="none" strike="noStrike" baseline="0" dirty="0">
                <a:latin typeface="PalatinoLinotype-Italic"/>
              </a:rPr>
              <a:t> </a:t>
            </a:r>
            <a:r>
              <a:rPr lang="pt-BR" sz="2800" b="0" i="1" u="none" strike="noStrike" baseline="0" dirty="0" err="1">
                <a:latin typeface="PalatinoLinotype-Italic"/>
              </a:rPr>
              <a:t>Protocol</a:t>
            </a:r>
            <a:r>
              <a:rPr lang="pt-BR" sz="2800" b="0" i="0" u="none" strike="noStrike" baseline="0" dirty="0">
                <a:latin typeface="PalatinoLinotype-Roman"/>
              </a:rPr>
              <a:t>), o qual envia o nome da página que o usuário deseja acessar para o servidor detentor da página. Então, o servidor recebe esta transmissão e envia as informações da página para o navegador do usuário</a:t>
            </a:r>
            <a:endParaRPr lang="pt-BR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75343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07390" y="485139"/>
            <a:ext cx="5493385" cy="12439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pt-BR" sz="4000" spc="-5" dirty="0"/>
              <a:t>Camadas X Protocolos</a:t>
            </a:r>
            <a:endParaRPr sz="4000" dirty="0"/>
          </a:p>
        </p:txBody>
      </p:sp>
      <p:pic>
        <p:nvPicPr>
          <p:cNvPr id="2050" name="Picture 2" descr="Museu Virtual de Informática - Departamento de Sistemas de Informação">
            <a:extLst>
              <a:ext uri="{FF2B5EF4-FFF2-40B4-BE49-F238E27FC236}">
                <a16:creationId xmlns:a16="http://schemas.microsoft.com/office/drawing/2014/main" id="{A2B55E6D-4A80-4688-850D-1842BAB60D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729069"/>
            <a:ext cx="5819775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Você sabe o que é o Modelo OSI? – União Geek, compartilhando conhecimento">
            <a:extLst>
              <a:ext uri="{FF2B5EF4-FFF2-40B4-BE49-F238E27FC236}">
                <a16:creationId xmlns:a16="http://schemas.microsoft.com/office/drawing/2014/main" id="{AA530518-5D76-4A76-9F36-10CC083E0B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2175" y="86009"/>
            <a:ext cx="3171825" cy="6390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1612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07390" y="240283"/>
            <a:ext cx="7729219" cy="553998"/>
          </a:xfrm>
        </p:spPr>
        <p:txBody>
          <a:bodyPr>
            <a:normAutofit fontScale="90000"/>
          </a:bodyPr>
          <a:lstStyle/>
          <a:p>
            <a:r>
              <a:rPr lang="pt-BR" dirty="0" smtClean="0"/>
              <a:t>RFC - Documentação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idx="1"/>
          </p:nvPr>
        </p:nvSpPr>
        <p:spPr>
          <a:xfrm>
            <a:off x="707390" y="1479296"/>
            <a:ext cx="7729219" cy="5170646"/>
          </a:xfrm>
        </p:spPr>
        <p:txBody>
          <a:bodyPr>
            <a:normAutofit fontScale="92500"/>
          </a:bodyPr>
          <a:lstStyle/>
          <a:p>
            <a:pPr algn="just"/>
            <a:r>
              <a:rPr lang="pt-BR" sz="2800" dirty="0" smtClean="0"/>
              <a:t>	Os </a:t>
            </a:r>
            <a:r>
              <a:rPr lang="pt-BR" sz="2800" dirty="0" err="1"/>
              <a:t>Request</a:t>
            </a:r>
            <a:r>
              <a:rPr lang="pt-BR" sz="2800" dirty="0"/>
              <a:t> for </a:t>
            </a:r>
            <a:r>
              <a:rPr lang="pt-BR" sz="2800" dirty="0" err="1"/>
              <a:t>Comments</a:t>
            </a:r>
            <a:r>
              <a:rPr lang="pt-BR" sz="2800" dirty="0"/>
              <a:t> (RFC) são documentos usados pela comunidade online há mais de 40 anos para definir os padrões da web e compartilhar informações técnicas. Atualmente, os </a:t>
            </a:r>
            <a:r>
              <a:rPr lang="pt-BR" sz="2800" dirty="0" err="1"/>
              <a:t>RFCs</a:t>
            </a:r>
            <a:r>
              <a:rPr lang="pt-BR" sz="2800" dirty="0"/>
              <a:t> são gerenciados pela IETF (Internet </a:t>
            </a:r>
            <a:r>
              <a:rPr lang="pt-BR" sz="2800" dirty="0" err="1"/>
              <a:t>Engineering</a:t>
            </a:r>
            <a:r>
              <a:rPr lang="pt-BR" sz="2800" dirty="0"/>
              <a:t> </a:t>
            </a:r>
            <a:r>
              <a:rPr lang="pt-BR" sz="2800" dirty="0" err="1"/>
              <a:t>Task</a:t>
            </a:r>
            <a:r>
              <a:rPr lang="pt-BR" sz="2800" dirty="0"/>
              <a:t> Force</a:t>
            </a:r>
            <a:r>
              <a:rPr lang="pt-BR" sz="2800" dirty="0" smtClean="0"/>
              <a:t>).</a:t>
            </a:r>
          </a:p>
          <a:p>
            <a:pPr algn="just"/>
            <a:r>
              <a:rPr lang="pt-BR" sz="2800" dirty="0" smtClean="0"/>
              <a:t>	Os </a:t>
            </a:r>
            <a:r>
              <a:rPr lang="pt-BR" sz="2800" dirty="0" err="1"/>
              <a:t>RFCs</a:t>
            </a:r>
            <a:r>
              <a:rPr lang="pt-BR" sz="2800" dirty="0"/>
              <a:t> geralmente são identificados por números, como por exemplo, o RFC 3286, documento que possui todas as informações necessárias para a implementação do controle de fluxo de dados e que permite que serviços de streaming como o </a:t>
            </a:r>
            <a:r>
              <a:rPr lang="pt-BR" sz="2800" dirty="0" err="1"/>
              <a:t>Youtube</a:t>
            </a:r>
            <a:r>
              <a:rPr lang="pt-BR" sz="2800" dirty="0"/>
              <a:t> e </a:t>
            </a:r>
            <a:r>
              <a:rPr lang="pt-BR" sz="2800" dirty="0" err="1"/>
              <a:t>Vimeo</a:t>
            </a:r>
            <a:r>
              <a:rPr lang="pt-BR" sz="2800" dirty="0"/>
              <a:t> existam.</a:t>
            </a:r>
          </a:p>
        </p:txBody>
      </p:sp>
    </p:spTree>
    <p:extLst>
      <p:ext uri="{BB962C8B-B14F-4D97-AF65-F5344CB8AC3E}">
        <p14:creationId xmlns:p14="http://schemas.microsoft.com/office/powerpoint/2010/main" val="672269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07390" y="240283"/>
            <a:ext cx="7729219" cy="553998"/>
          </a:xfrm>
        </p:spPr>
        <p:txBody>
          <a:bodyPr>
            <a:normAutofit fontScale="90000"/>
          </a:bodyPr>
          <a:lstStyle/>
          <a:p>
            <a:r>
              <a:rPr lang="pt-BR" dirty="0" smtClean="0"/>
              <a:t>Protocolos orientados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idx="1"/>
          </p:nvPr>
        </p:nvSpPr>
        <p:spPr>
          <a:xfrm>
            <a:off x="707390" y="1479296"/>
            <a:ext cx="7729219" cy="4801314"/>
          </a:xfrm>
        </p:spPr>
        <p:txBody>
          <a:bodyPr>
            <a:normAutofit fontScale="92500" lnSpcReduction="10000"/>
          </a:bodyPr>
          <a:lstStyle/>
          <a:p>
            <a:pPr algn="just"/>
            <a:r>
              <a:rPr lang="pt-BR" sz="2400" dirty="0" smtClean="0"/>
              <a:t>	Os </a:t>
            </a:r>
            <a:r>
              <a:rPr lang="pt-BR" sz="2400" dirty="0"/>
              <a:t>protocolos orientados para a conexão são protocolos que operam um controle de transmissão dos dados durante uma comunicação estabelecida entre duas máquinas. Em tal esquema, a máquina receptora envia avisos de recepção durante a comunicação. Assim, a máquina emissora é fiadora da validade dos dados que envia. Os dados são enviados na forma de fluxo. O TCP é um exemplo de protocolo orientado para a conexão</a:t>
            </a:r>
            <a:r>
              <a:rPr lang="pt-BR" sz="2400" dirty="0" smtClean="0"/>
              <a:t>.</a:t>
            </a:r>
            <a:endParaRPr lang="pt-BR" sz="2400" dirty="0"/>
          </a:p>
          <a:p>
            <a:pPr algn="just"/>
            <a:r>
              <a:rPr lang="pt-BR" sz="2400" dirty="0" smtClean="0"/>
              <a:t>	Os </a:t>
            </a:r>
            <a:r>
              <a:rPr lang="pt-BR" sz="2400" dirty="0"/>
              <a:t>protocolos não orientados para a conexão são um modo de comunicação no qual a máquina emissora envia dados sem prevenir a máquina receptora. Os dados são enviados na forma de blocos, chamados </a:t>
            </a:r>
            <a:r>
              <a:rPr lang="pt-BR" sz="2400" dirty="0" err="1"/>
              <a:t>datagramas</a:t>
            </a:r>
            <a:r>
              <a:rPr lang="pt-BR" sz="2400" dirty="0"/>
              <a:t>. O UDP é um exemplo de protocolo não orientado para conexão.</a:t>
            </a:r>
          </a:p>
        </p:txBody>
      </p:sp>
    </p:spTree>
    <p:extLst>
      <p:ext uri="{BB962C8B-B14F-4D97-AF65-F5344CB8AC3E}">
        <p14:creationId xmlns:p14="http://schemas.microsoft.com/office/powerpoint/2010/main" val="354065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07390" y="485139"/>
            <a:ext cx="549338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pt-BR" sz="4000" spc="-5" dirty="0"/>
              <a:t>Objetivo</a:t>
            </a:r>
            <a:endParaRPr sz="4000" dirty="0"/>
          </a:p>
        </p:txBody>
      </p:sp>
      <p:sp>
        <p:nvSpPr>
          <p:cNvPr id="3" name="object 3"/>
          <p:cNvSpPr txBox="1"/>
          <p:nvPr/>
        </p:nvSpPr>
        <p:spPr>
          <a:xfrm>
            <a:off x="533400" y="1219200"/>
            <a:ext cx="7728584" cy="2040943"/>
          </a:xfrm>
          <a:prstGeom prst="rect">
            <a:avLst/>
          </a:prstGeom>
        </p:spPr>
        <p:txBody>
          <a:bodyPr vert="horz" wrap="square" lIns="0" tIns="400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15"/>
              </a:spcBef>
            </a:pPr>
            <a:r>
              <a:rPr lang="pt-BR" sz="2400" dirty="0">
                <a:latin typeface="Century Gothic"/>
                <a:cs typeface="Century Gothic"/>
              </a:rPr>
              <a:t>Protocolos</a:t>
            </a:r>
          </a:p>
          <a:p>
            <a:pPr marL="355600" indent="-342900">
              <a:lnSpc>
                <a:spcPct val="100000"/>
              </a:lnSpc>
              <a:spcBef>
                <a:spcPts val="315"/>
              </a:spcBef>
              <a:buFontTx/>
              <a:buChar char="-"/>
            </a:pPr>
            <a:r>
              <a:rPr lang="pt-BR" sz="2400" dirty="0">
                <a:latin typeface="Century Gothic"/>
                <a:cs typeface="Century Gothic"/>
              </a:rPr>
              <a:t>Definição</a:t>
            </a:r>
          </a:p>
          <a:p>
            <a:pPr marL="355600" indent="-342900">
              <a:lnSpc>
                <a:spcPct val="100000"/>
              </a:lnSpc>
              <a:spcBef>
                <a:spcPts val="315"/>
              </a:spcBef>
              <a:buFontTx/>
              <a:buChar char="-"/>
            </a:pPr>
            <a:r>
              <a:rPr lang="pt-BR" sz="2400" dirty="0">
                <a:latin typeface="Century Gothic"/>
                <a:cs typeface="Century Gothic"/>
              </a:rPr>
              <a:t>Modelos</a:t>
            </a:r>
          </a:p>
          <a:p>
            <a:pPr marL="355600" indent="-342900">
              <a:lnSpc>
                <a:spcPct val="100000"/>
              </a:lnSpc>
              <a:spcBef>
                <a:spcPts val="315"/>
              </a:spcBef>
              <a:buFontTx/>
              <a:buChar char="-"/>
            </a:pPr>
            <a:r>
              <a:rPr lang="pt-BR" sz="2400" dirty="0">
                <a:latin typeface="Century Gothic"/>
                <a:cs typeface="Century Gothic"/>
              </a:rPr>
              <a:t>Camadas</a:t>
            </a:r>
          </a:p>
          <a:p>
            <a:pPr marL="355600" indent="-342900">
              <a:lnSpc>
                <a:spcPct val="100000"/>
              </a:lnSpc>
              <a:spcBef>
                <a:spcPts val="315"/>
              </a:spcBef>
              <a:buFontTx/>
              <a:buChar char="-"/>
            </a:pPr>
            <a:r>
              <a:rPr lang="pt-BR" sz="2400" dirty="0" smtClean="0">
                <a:latin typeface="Century Gothic"/>
                <a:cs typeface="Century Gothic"/>
              </a:rPr>
              <a:t>Redes</a:t>
            </a:r>
            <a:endParaRPr lang="pt-BR" sz="2400" dirty="0">
              <a:latin typeface="Century Gothic"/>
              <a:cs typeface="Century Gothic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C00A90-7712-4996-9D0C-B8E6144D60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7390" y="240283"/>
            <a:ext cx="7729219" cy="553998"/>
          </a:xfrm>
        </p:spPr>
        <p:txBody>
          <a:bodyPr>
            <a:normAutofit fontScale="90000"/>
          </a:bodyPr>
          <a:lstStyle/>
          <a:p>
            <a:r>
              <a:rPr lang="pt-BR" dirty="0"/>
              <a:t>Atividade </a:t>
            </a:r>
            <a:r>
              <a:rPr lang="pt-BR" dirty="0" smtClean="0"/>
              <a:t>1</a:t>
            </a:r>
            <a:endParaRPr lang="pt-BR" dirty="0"/>
          </a:p>
        </p:txBody>
      </p:sp>
      <p:sp>
        <p:nvSpPr>
          <p:cNvPr id="4" name="Espaço Reservado para Texto 2">
            <a:extLst>
              <a:ext uri="{FF2B5EF4-FFF2-40B4-BE49-F238E27FC236}">
                <a16:creationId xmlns:a16="http://schemas.microsoft.com/office/drawing/2014/main" id="{80F1B837-BFCF-49BF-9DD0-EC3A721AD6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7390" y="1479296"/>
            <a:ext cx="7729219" cy="4431983"/>
          </a:xfrm>
        </p:spPr>
        <p:txBody>
          <a:bodyPr/>
          <a:lstStyle/>
          <a:p>
            <a:pPr algn="just"/>
            <a:r>
              <a:rPr lang="pt-BR" sz="3600" dirty="0">
                <a:latin typeface="Century Gothic" panose="020B0502020202020204" pitchFamily="34" charset="0"/>
              </a:rPr>
              <a:t>1 – Pesquise sobre algum protocolo e faça </a:t>
            </a:r>
            <a:r>
              <a:rPr lang="pt-BR" sz="3600" dirty="0" smtClean="0">
                <a:latin typeface="Century Gothic" panose="020B0502020202020204" pitchFamily="34" charset="0"/>
              </a:rPr>
              <a:t>uma breve apresentação.</a:t>
            </a:r>
          </a:p>
          <a:p>
            <a:pPr algn="just"/>
            <a:r>
              <a:rPr lang="pt-BR" sz="3600" dirty="0" smtClean="0">
                <a:latin typeface="Century Gothic" panose="020B0502020202020204" pitchFamily="34" charset="0"/>
              </a:rPr>
              <a:t>2- Detalhe itens como: funcionamento, porta padrão, protocolo, significado, RFC, serviços e aplicabilidade.</a:t>
            </a:r>
            <a:endParaRPr lang="pt-BR" sz="3600" dirty="0">
              <a:latin typeface="Century Gothic" panose="020B0502020202020204" pitchFamily="34" charset="0"/>
            </a:endParaRPr>
          </a:p>
          <a:p>
            <a:pPr algn="just"/>
            <a:endParaRPr lang="pt-BR" sz="36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7710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C45AE5-B302-4896-B947-F385565921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2667000"/>
            <a:ext cx="8458200" cy="2031325"/>
          </a:xfrm>
        </p:spPr>
        <p:txBody>
          <a:bodyPr/>
          <a:lstStyle/>
          <a:p>
            <a:r>
              <a:rPr lang="pt-BR" sz="6600" dirty="0"/>
              <a:t>Parte 1 – Protocolos</a:t>
            </a:r>
          </a:p>
        </p:txBody>
      </p:sp>
    </p:spTree>
    <p:extLst>
      <p:ext uri="{BB962C8B-B14F-4D97-AF65-F5344CB8AC3E}">
        <p14:creationId xmlns:p14="http://schemas.microsoft.com/office/powerpoint/2010/main" val="3344747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07390" y="240283"/>
            <a:ext cx="7729219" cy="1107996"/>
          </a:xfrm>
        </p:spPr>
        <p:txBody>
          <a:bodyPr>
            <a:normAutofit fontScale="90000"/>
          </a:bodyPr>
          <a:lstStyle/>
          <a:p>
            <a:r>
              <a:rPr lang="pt-BR" dirty="0" smtClean="0"/>
              <a:t>Problemas relacionados a protocolos?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idx="1"/>
          </p:nvPr>
        </p:nvSpPr>
        <p:spPr>
          <a:xfrm>
            <a:off x="707390" y="1479296"/>
            <a:ext cx="7729219" cy="553998"/>
          </a:xfrm>
        </p:spPr>
        <p:txBody>
          <a:bodyPr>
            <a:normAutofit fontScale="85000" lnSpcReduction="10000"/>
          </a:bodyPr>
          <a:lstStyle/>
          <a:p>
            <a:r>
              <a:rPr lang="pt-BR" dirty="0" smtClean="0"/>
              <a:t>Desenvolva um breve resumo para compartilhar com a sala referente problemas associados a configurações de serviços, protocolos e portas de conexão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00522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07390" y="485139"/>
            <a:ext cx="549338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pt-BR" sz="4000" spc="-5" dirty="0"/>
              <a:t>O que é o Protocolo?</a:t>
            </a:r>
            <a:endParaRPr sz="4000" dirty="0"/>
          </a:p>
        </p:txBody>
      </p:sp>
      <p:sp>
        <p:nvSpPr>
          <p:cNvPr id="3" name="object 3"/>
          <p:cNvSpPr txBox="1"/>
          <p:nvPr/>
        </p:nvSpPr>
        <p:spPr>
          <a:xfrm>
            <a:off x="707390" y="1480820"/>
            <a:ext cx="7728584" cy="3017428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algn="just"/>
            <a:r>
              <a:rPr lang="pt-BR" sz="2800" b="0" i="0" u="none" strike="noStrike" baseline="0" dirty="0">
                <a:latin typeface="+mj-lt"/>
              </a:rPr>
              <a:t>Os protocolos de rede surgiram com a intenção de regular a comunicação e assegurar que entre dois pontos distintos aconteça da forma mais simples para o usuário, porém, garantindo ao mesmo que todos os dados que por ele forem enviados cheguem ao seu destino da mesma forma que saíram da sua origem</a:t>
            </a:r>
            <a:endParaRPr lang="pt-BR" sz="2400" b="1" dirty="0">
              <a:latin typeface="Century Gothic"/>
              <a:cs typeface="Century Gothic"/>
            </a:endParaRPr>
          </a:p>
          <a:p>
            <a:pPr marL="12700" marR="5080" algn="just">
              <a:lnSpc>
                <a:spcPct val="88300"/>
              </a:lnSpc>
              <a:spcBef>
                <a:spcPts val="434"/>
              </a:spcBef>
            </a:pPr>
            <a:endParaRPr sz="2400" dirty="0">
              <a:latin typeface="Century Gothic"/>
              <a:cs typeface="Century Gothic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07390" y="485139"/>
            <a:ext cx="549338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pt-BR" sz="4000" spc="-5" dirty="0"/>
              <a:t>Objetivo do Protocolo</a:t>
            </a:r>
            <a:endParaRPr sz="4000" dirty="0"/>
          </a:p>
        </p:txBody>
      </p:sp>
      <p:sp>
        <p:nvSpPr>
          <p:cNvPr id="3" name="object 3"/>
          <p:cNvSpPr txBox="1"/>
          <p:nvPr/>
        </p:nvSpPr>
        <p:spPr>
          <a:xfrm>
            <a:off x="707390" y="1480820"/>
            <a:ext cx="7728584" cy="4740977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algn="just"/>
            <a:r>
              <a:rPr lang="pt-BR" sz="2800" b="0" i="0" u="none" strike="noStrike" baseline="0" dirty="0">
                <a:latin typeface="+mj-lt"/>
              </a:rPr>
              <a:t>Assegurar uma padronização de comunicação entre diferentes tipos de hardwares que se conectam.</a:t>
            </a:r>
          </a:p>
          <a:p>
            <a:pPr algn="just"/>
            <a:endParaRPr lang="pt-BR" sz="2800" dirty="0">
              <a:latin typeface="+mj-lt"/>
              <a:cs typeface="Century Gothic"/>
            </a:endParaRPr>
          </a:p>
          <a:p>
            <a:pPr algn="just"/>
            <a:r>
              <a:rPr lang="pt-BR" sz="2800" dirty="0">
                <a:latin typeface="+mj-lt"/>
                <a:cs typeface="Century Gothic"/>
              </a:rPr>
              <a:t>Basicamente, o protocolo semelhante um idioma, onde é responsável pela troca de dados/informações entre dois equipamentos. </a:t>
            </a:r>
          </a:p>
          <a:p>
            <a:pPr algn="just"/>
            <a:endParaRPr lang="pt-BR" sz="2800" dirty="0">
              <a:latin typeface="+mj-lt"/>
              <a:cs typeface="Century Gothic"/>
            </a:endParaRPr>
          </a:p>
          <a:p>
            <a:pPr algn="just"/>
            <a:r>
              <a:rPr lang="pt-BR" sz="2800" dirty="0">
                <a:latin typeface="+mj-lt"/>
                <a:cs typeface="Century Gothic"/>
              </a:rPr>
              <a:t>Eles possuem padrões de desenvolvimento e aplicabilidade, tendo como objetivo fornecer suporte as diferentes tecnologias do mercado</a:t>
            </a:r>
            <a:endParaRPr lang="pt-BR" sz="2400" dirty="0">
              <a:latin typeface="Century Gothic"/>
              <a:cs typeface="Century Gothic"/>
            </a:endParaRPr>
          </a:p>
          <a:p>
            <a:pPr marL="12700" marR="5080" algn="just">
              <a:lnSpc>
                <a:spcPct val="88300"/>
              </a:lnSpc>
              <a:spcBef>
                <a:spcPts val="434"/>
              </a:spcBef>
            </a:pPr>
            <a:endParaRPr sz="2400" dirty="0"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1688698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07390" y="240283"/>
            <a:ext cx="7729219" cy="553998"/>
          </a:xfrm>
        </p:spPr>
        <p:txBody>
          <a:bodyPr>
            <a:normAutofit fontScale="90000"/>
          </a:bodyPr>
          <a:lstStyle/>
          <a:p>
            <a:r>
              <a:rPr lang="pt-BR" dirty="0" smtClean="0"/>
              <a:t>Modelos de Camadas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idx="1"/>
          </p:nvPr>
        </p:nvSpPr>
        <p:spPr>
          <a:xfrm>
            <a:off x="707390" y="1479296"/>
            <a:ext cx="7729219" cy="4739759"/>
          </a:xfrm>
        </p:spPr>
        <p:txBody>
          <a:bodyPr>
            <a:normAutofit fontScale="92500" lnSpcReduction="20000"/>
          </a:bodyPr>
          <a:lstStyle/>
          <a:p>
            <a:pPr algn="just"/>
            <a:r>
              <a:rPr lang="pt-BR" sz="2800" dirty="0" smtClean="0"/>
              <a:t>	Os </a:t>
            </a:r>
            <a:r>
              <a:rPr lang="pt-BR" sz="2800" dirty="0"/>
              <a:t>modelos, de uma forma geral, são utilizados para representar situações reais. Os modelos de redes apresentam a forma ideal </a:t>
            </a:r>
            <a:r>
              <a:rPr lang="pt-BR" sz="2800" dirty="0" smtClean="0"/>
              <a:t>como </a:t>
            </a:r>
            <a:r>
              <a:rPr lang="pt-BR" sz="2800" dirty="0"/>
              <a:t>uma comunicação entre dois hosts deve funcionar. Já o modelo utilizado para fins de estudo é o OSI (Open System </a:t>
            </a:r>
            <a:r>
              <a:rPr lang="pt-BR" sz="2800" dirty="0" err="1"/>
              <a:t>Interconnection</a:t>
            </a:r>
            <a:r>
              <a:rPr lang="pt-BR" sz="2800" dirty="0"/>
              <a:t>), que é referência na construção de muitos protocolos conhecidos</a:t>
            </a:r>
            <a:r>
              <a:rPr lang="pt-BR" sz="2800" dirty="0" smtClean="0"/>
              <a:t>.</a:t>
            </a:r>
          </a:p>
          <a:p>
            <a:pPr algn="just"/>
            <a:r>
              <a:rPr lang="pt-BR" sz="2800" dirty="0" smtClean="0"/>
              <a:t>	É </a:t>
            </a:r>
            <a:r>
              <a:rPr lang="pt-BR" sz="2800" dirty="0"/>
              <a:t>importante observar que esse modelo é conhecido por </a:t>
            </a:r>
            <a:r>
              <a:rPr lang="pt-BR" sz="2800" dirty="0" smtClean="0"/>
              <a:t>possuir </a:t>
            </a:r>
            <a:r>
              <a:rPr lang="pt-BR" sz="2800" dirty="0"/>
              <a:t>camadas independentes, que possuem funções bem definidas e que implementam diversos </a:t>
            </a:r>
            <a:r>
              <a:rPr lang="pt-BR" sz="2800" dirty="0" err="1"/>
              <a:t>recursos</a:t>
            </a:r>
            <a:r>
              <a:rPr lang="pt-BR" sz="2800" dirty="0"/>
              <a:t> necessários às aplicações. </a:t>
            </a:r>
          </a:p>
        </p:txBody>
      </p:sp>
    </p:spTree>
    <p:extLst>
      <p:ext uri="{BB962C8B-B14F-4D97-AF65-F5344CB8AC3E}">
        <p14:creationId xmlns:p14="http://schemas.microsoft.com/office/powerpoint/2010/main" val="1460119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07390" y="485139"/>
            <a:ext cx="7369810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pt-BR" sz="4000" spc="-5" dirty="0"/>
              <a:t>Modelo de Referência</a:t>
            </a:r>
            <a:endParaRPr sz="4000" dirty="0"/>
          </a:p>
        </p:txBody>
      </p:sp>
      <p:pic>
        <p:nvPicPr>
          <p:cNvPr id="1026" name="Picture 2" descr="Qual a diferença entre o modelo OSI e o modelo TCP/IP? - dataRain">
            <a:extLst>
              <a:ext uri="{FF2B5EF4-FFF2-40B4-BE49-F238E27FC236}">
                <a16:creationId xmlns:a16="http://schemas.microsoft.com/office/drawing/2014/main" id="{E6417483-1D0D-492F-9642-3FB8150667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1271383"/>
            <a:ext cx="6172200" cy="4619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9622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07390" y="240283"/>
            <a:ext cx="7729219" cy="553998"/>
          </a:xfrm>
        </p:spPr>
        <p:txBody>
          <a:bodyPr>
            <a:normAutofit fontScale="90000"/>
          </a:bodyPr>
          <a:lstStyle/>
          <a:p>
            <a:r>
              <a:rPr lang="pt-BR" dirty="0" smtClean="0"/>
              <a:t>Encapsulamento</a:t>
            </a:r>
            <a:endParaRPr lang="pt-BR" dirty="0"/>
          </a:p>
        </p:txBody>
      </p:sp>
      <p:pic>
        <p:nvPicPr>
          <p:cNvPr id="4" name="Modelo OSI - Encapsulament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143000"/>
            <a:ext cx="9144000" cy="53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326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Facetado">
  <a:themeElements>
    <a:clrScheme name="Facetado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ado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do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1840</TotalTime>
  <Words>1030</Words>
  <Application>Microsoft Office PowerPoint</Application>
  <PresentationFormat>Apresentação na tela (4:3)</PresentationFormat>
  <Paragraphs>68</Paragraphs>
  <Slides>20</Slides>
  <Notes>13</Notes>
  <HiddenSlides>0</HiddenSlides>
  <MMClips>1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20</vt:i4>
      </vt:variant>
    </vt:vector>
  </HeadingPairs>
  <TitlesOfParts>
    <vt:vector size="28" baseType="lpstr">
      <vt:lpstr>Arial</vt:lpstr>
      <vt:lpstr>Calibri</vt:lpstr>
      <vt:lpstr>Century Gothic</vt:lpstr>
      <vt:lpstr>PalatinoLinotype-Italic</vt:lpstr>
      <vt:lpstr>PalatinoLinotype-Roman</vt:lpstr>
      <vt:lpstr>Trebuchet MS</vt:lpstr>
      <vt:lpstr>Wingdings 3</vt:lpstr>
      <vt:lpstr>Facetado</vt:lpstr>
      <vt:lpstr>Apresentação do PowerPoint</vt:lpstr>
      <vt:lpstr>Objetivo</vt:lpstr>
      <vt:lpstr>Parte 1 – Protocolos</vt:lpstr>
      <vt:lpstr>Problemas relacionados a protocolos?</vt:lpstr>
      <vt:lpstr>O que é o Protocolo?</vt:lpstr>
      <vt:lpstr>Objetivo do Protocolo</vt:lpstr>
      <vt:lpstr>Modelos de Camadas</vt:lpstr>
      <vt:lpstr>Modelo de Referência</vt:lpstr>
      <vt:lpstr>Encapsulamento</vt:lpstr>
      <vt:lpstr>Camada Física</vt:lpstr>
      <vt:lpstr>Camada Enlace</vt:lpstr>
      <vt:lpstr>Camada Rede</vt:lpstr>
      <vt:lpstr>Camada Transporte</vt:lpstr>
      <vt:lpstr>Camada Sessão</vt:lpstr>
      <vt:lpstr>Camada Apresentação</vt:lpstr>
      <vt:lpstr>Camada Aplicação</vt:lpstr>
      <vt:lpstr>Camadas X Protocolos</vt:lpstr>
      <vt:lpstr>RFC - Documentação</vt:lpstr>
      <vt:lpstr>Protocolos orientados</vt:lpstr>
      <vt:lpstr>Atividade 1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cp:lastModifiedBy>Gustavo</cp:lastModifiedBy>
  <cp:revision>14</cp:revision>
  <dcterms:created xsi:type="dcterms:W3CDTF">2021-10-02T18:35:23Z</dcterms:created>
  <dcterms:modified xsi:type="dcterms:W3CDTF">2023-07-05T11:55:22Z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2021-08-30T00:00:00Z</vt:filetime>
  </property>
  <property fmtid="{D5CDD505-2E9C-101B-9397-08002B2CF9AE}" pid="3" name="LastSaved">
    <vt:filetime>2021-10-02T00:00:00Z</vt:filetime>
  </property>
</Properties>
</file>